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9" r:id="rId4"/>
    <p:sldId id="270" r:id="rId5"/>
    <p:sldId id="271" r:id="rId6"/>
    <p:sldId id="272" r:id="rId7"/>
    <p:sldId id="273" r:id="rId8"/>
    <p:sldId id="262" r:id="rId9"/>
    <p:sldId id="274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h5I1o8q9hx1jt/Gt8QQickPqIn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F3A971-A3A8-4D19-9FF4-394D1447B310}">
  <a:tblStyle styleId="{90F3A971-A3A8-4D19-9FF4-394D1447B31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TxStyle b="off" i="off"/>
      <a:tcStyle>
        <a:tcBdr/>
      </a:tcStyle>
    </a:band2V>
    <a:lastCol>
      <a:tcTxStyle b="on" i="off"/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lastCol>
    <a:firstCol>
      <a:tcTxStyle b="on" i="off"/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firstCol>
    <a:lastRow>
      <a:tcTxStyle b="on" i="off"/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5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1F01F5F4-94BB-4754-A9BC-5C6C2BE1C113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DD320A46-7876-42F1-A317-C767048A142E}" styleName="Table_2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9"/>
    <p:restoredTop sz="94689"/>
  </p:normalViewPr>
  <p:slideViewPr>
    <p:cSldViewPr snapToGrid="0" snapToObjects="1">
      <p:cViewPr varScale="1">
        <p:scale>
          <a:sx n="160" d="100"/>
          <a:sy n="160" d="100"/>
        </p:scale>
        <p:origin x="168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Gantt chart has not changed, we just added the planned dates for the entire course of the project,  on top based on today’s KO.</a:t>
            </a:r>
            <a:endParaRPr/>
          </a:p>
        </p:txBody>
      </p:sp>
      <p:sp>
        <p:nvSpPr>
          <p:cNvPr id="111" name="Google Shape;111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ce67ab7edc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52" name="Google Shape;252;g2ce67ab7ed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ce67ab7edc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5" name="Google Shape;265;g2ce67ab7edc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e67ab7edc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7" name="Google Shape;277;g2ce67ab7edc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ce67ab7edc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g2ce67ab7edc_0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0" name="Google Shape;290;g2ce67ab7edc_0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ce67ab7edc_7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0" name="Google Shape;300;g2ce67ab7edc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b1333ca348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Do you have any updates regarding the ESA-NASA meeting that you could share with us? Any questions or comments related to the DRE Use Case?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5" name="Google Shape;175;g2b1333ca34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978f0aaf7e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g2978f0aaf7e_2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4" name="Google Shape;314;g2978f0aaf7e_2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7"/>
          <p:cNvSpPr txBox="1"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0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1916"/>
            <a:ext cx="9143999" cy="459182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1142999" y="4185779"/>
            <a:ext cx="6858000" cy="2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en-GB" sz="1400">
                <a:solidFill>
                  <a:schemeClr val="lt1"/>
                </a:solidFill>
              </a:rPr>
              <a:t>Selected by RHEA under the ESA regulations and Best Practice processes</a:t>
            </a:r>
            <a:endParaRPr/>
          </a:p>
        </p:txBody>
      </p:sp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589490" y="3604172"/>
            <a:ext cx="7965000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alibri"/>
              <a:buNone/>
            </a:pPr>
            <a:r>
              <a:rPr lang="en-GB" sz="1800">
                <a:solidFill>
                  <a:schemeClr val="lt1"/>
                </a:solidFill>
              </a:rPr>
              <a:t>3</a:t>
            </a:r>
            <a:r>
              <a:rPr lang="en-GB" sz="1800" baseline="30000">
                <a:solidFill>
                  <a:schemeClr val="lt1"/>
                </a:solidFill>
              </a:rPr>
              <a:t>r</a:t>
            </a:r>
            <a:r>
              <a:rPr lang="en-GB" sz="1800" baseline="30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&amp; 4</a:t>
            </a:r>
            <a:r>
              <a:rPr lang="en-GB" sz="1800" baseline="30000">
                <a:solidFill>
                  <a:schemeClr val="lt1"/>
                </a:solidFill>
              </a:rPr>
              <a:t>th</a:t>
            </a: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Project Progress Meeting</a:t>
            </a:r>
            <a:b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1800">
                <a:solidFill>
                  <a:schemeClr val="lt1"/>
                </a:solidFill>
              </a:rPr>
              <a:t>22</a:t>
            </a: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1800">
                <a:solidFill>
                  <a:schemeClr val="lt1"/>
                </a:solidFill>
              </a:rPr>
              <a:t>April</a:t>
            </a:r>
            <a:r>
              <a:rPr lang="en-GB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2024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00406" y="4579910"/>
            <a:ext cx="500827" cy="500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"/>
          <p:cNvPicPr preferRelativeResize="0"/>
          <p:nvPr/>
        </p:nvPicPr>
        <p:blipFill rotWithShape="1">
          <a:blip r:embed="rId5">
            <a:alphaModFix/>
          </a:blip>
          <a:srcRect l="7864" r="6601"/>
          <a:stretch/>
        </p:blipFill>
        <p:spPr>
          <a:xfrm>
            <a:off x="3139709" y="4614571"/>
            <a:ext cx="529910" cy="458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112973" y="4646763"/>
            <a:ext cx="981767" cy="324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650708" y="4653366"/>
            <a:ext cx="1117208" cy="331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"/>
          <p:cNvPicPr preferRelativeResize="0"/>
          <p:nvPr/>
        </p:nvPicPr>
        <p:blipFill rotWithShape="1">
          <a:blip r:embed="rId8">
            <a:alphaModFix/>
          </a:blip>
          <a:srcRect r="5104" b="-2646"/>
          <a:stretch/>
        </p:blipFill>
        <p:spPr>
          <a:xfrm>
            <a:off x="4767916" y="4632976"/>
            <a:ext cx="1345057" cy="35201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"/>
          <p:cNvSpPr/>
          <p:nvPr/>
        </p:nvSpPr>
        <p:spPr>
          <a:xfrm>
            <a:off x="1211641" y="3119424"/>
            <a:ext cx="67893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GB" sz="27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Destination Renewable Energy (DRE) Use Case</a:t>
            </a:r>
            <a:endParaRPr sz="27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2"/>
          <p:cNvSpPr txBox="1"/>
          <p:nvPr/>
        </p:nvSpPr>
        <p:spPr>
          <a:xfrm>
            <a:off x="329821" y="309192"/>
            <a:ext cx="82569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Gantt chart</a:t>
            </a:r>
            <a:endParaRPr sz="30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58234" y="4529075"/>
            <a:ext cx="500827" cy="500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32"/>
          <p:cNvPicPr preferRelativeResize="0"/>
          <p:nvPr/>
        </p:nvPicPr>
        <p:blipFill rotWithShape="1">
          <a:blip r:embed="rId4">
            <a:alphaModFix/>
          </a:blip>
          <a:srcRect l="7864" r="6601"/>
          <a:stretch/>
        </p:blipFill>
        <p:spPr>
          <a:xfrm>
            <a:off x="4978838" y="4550417"/>
            <a:ext cx="529910" cy="458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3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71013" y="4617270"/>
            <a:ext cx="981767" cy="324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3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508748" y="4623873"/>
            <a:ext cx="1117208" cy="331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32"/>
          <p:cNvPicPr preferRelativeResize="0"/>
          <p:nvPr/>
        </p:nvPicPr>
        <p:blipFill rotWithShape="1">
          <a:blip r:embed="rId7">
            <a:alphaModFix/>
          </a:blip>
          <a:srcRect r="5104" b="-2646"/>
          <a:stretch/>
        </p:blipFill>
        <p:spPr>
          <a:xfrm>
            <a:off x="6625955" y="4603483"/>
            <a:ext cx="1345057" cy="35201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32"/>
          <p:cNvSpPr txBox="1"/>
          <p:nvPr/>
        </p:nvSpPr>
        <p:spPr>
          <a:xfrm>
            <a:off x="3751575" y="597488"/>
            <a:ext cx="609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GB" sz="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13/11/2023</a:t>
            </a:r>
            <a:endParaRPr sz="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2"/>
          <p:cNvSpPr txBox="1"/>
          <p:nvPr/>
        </p:nvSpPr>
        <p:spPr>
          <a:xfrm>
            <a:off x="8374034" y="597488"/>
            <a:ext cx="609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GB" sz="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20/11/2024</a:t>
            </a:r>
            <a:endParaRPr sz="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32"/>
          <p:cNvSpPr txBox="1"/>
          <p:nvPr/>
        </p:nvSpPr>
        <p:spPr>
          <a:xfrm>
            <a:off x="6062933" y="597488"/>
            <a:ext cx="609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GB" sz="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22/05/2024</a:t>
            </a:r>
            <a:endParaRPr sz="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2"/>
          <p:cNvSpPr txBox="1"/>
          <p:nvPr/>
        </p:nvSpPr>
        <p:spPr>
          <a:xfrm>
            <a:off x="4916631" y="597488"/>
            <a:ext cx="609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GB" sz="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16/02/2024</a:t>
            </a:r>
            <a:endParaRPr sz="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32"/>
          <p:cNvSpPr txBox="1"/>
          <p:nvPr/>
        </p:nvSpPr>
        <p:spPr>
          <a:xfrm>
            <a:off x="7184414" y="597488"/>
            <a:ext cx="609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GB" sz="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27/08/2024</a:t>
            </a:r>
            <a:endParaRPr sz="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3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4300" y="867834"/>
            <a:ext cx="8550502" cy="36114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5" name="Google Shape;125;p32"/>
          <p:cNvCxnSpPr/>
          <p:nvPr/>
        </p:nvCxnSpPr>
        <p:spPr>
          <a:xfrm>
            <a:off x="4074319" y="817988"/>
            <a:ext cx="0" cy="3782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" name="Google Shape;126;p32"/>
          <p:cNvCxnSpPr/>
          <p:nvPr/>
        </p:nvCxnSpPr>
        <p:spPr>
          <a:xfrm>
            <a:off x="6356944" y="817988"/>
            <a:ext cx="0" cy="3782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7" name="Google Shape;127;p32"/>
          <p:cNvCxnSpPr/>
          <p:nvPr/>
        </p:nvCxnSpPr>
        <p:spPr>
          <a:xfrm>
            <a:off x="5216888" y="817988"/>
            <a:ext cx="0" cy="3782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8" name="Google Shape;128;p32"/>
          <p:cNvCxnSpPr/>
          <p:nvPr/>
        </p:nvCxnSpPr>
        <p:spPr>
          <a:xfrm>
            <a:off x="8664806" y="817988"/>
            <a:ext cx="0" cy="3782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32"/>
          <p:cNvCxnSpPr/>
          <p:nvPr/>
        </p:nvCxnSpPr>
        <p:spPr>
          <a:xfrm>
            <a:off x="7504988" y="817988"/>
            <a:ext cx="0" cy="3782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0" name="Google Shape;130;p32"/>
          <p:cNvSpPr txBox="1"/>
          <p:nvPr/>
        </p:nvSpPr>
        <p:spPr>
          <a:xfrm>
            <a:off x="4171463" y="701569"/>
            <a:ext cx="573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15/12</a:t>
            </a:r>
            <a:endParaRPr sz="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2"/>
          <p:cNvSpPr txBox="1"/>
          <p:nvPr/>
        </p:nvSpPr>
        <p:spPr>
          <a:xfrm>
            <a:off x="4552060" y="701569"/>
            <a:ext cx="573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19/01</a:t>
            </a:r>
            <a:endParaRPr sz="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2"/>
          <p:cNvSpPr txBox="1"/>
          <p:nvPr/>
        </p:nvSpPr>
        <p:spPr>
          <a:xfrm>
            <a:off x="5697779" y="701569"/>
            <a:ext cx="573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19/04</a:t>
            </a:r>
            <a:endParaRPr sz="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32"/>
          <p:cNvSpPr txBox="1"/>
          <p:nvPr/>
        </p:nvSpPr>
        <p:spPr>
          <a:xfrm>
            <a:off x="5316554" y="701569"/>
            <a:ext cx="573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15/03</a:t>
            </a:r>
            <a:endParaRPr sz="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32"/>
          <p:cNvSpPr txBox="1"/>
          <p:nvPr/>
        </p:nvSpPr>
        <p:spPr>
          <a:xfrm>
            <a:off x="7609669" y="701569"/>
            <a:ext cx="573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25/09</a:t>
            </a:r>
            <a:endParaRPr sz="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32"/>
          <p:cNvSpPr txBox="1"/>
          <p:nvPr/>
        </p:nvSpPr>
        <p:spPr>
          <a:xfrm>
            <a:off x="6845297" y="701569"/>
            <a:ext cx="573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19/07</a:t>
            </a:r>
            <a:endParaRPr sz="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32"/>
          <p:cNvSpPr txBox="1"/>
          <p:nvPr/>
        </p:nvSpPr>
        <p:spPr>
          <a:xfrm>
            <a:off x="6483910" y="701569"/>
            <a:ext cx="573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21/06</a:t>
            </a:r>
            <a:endParaRPr sz="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32"/>
          <p:cNvSpPr txBox="1"/>
          <p:nvPr/>
        </p:nvSpPr>
        <p:spPr>
          <a:xfrm>
            <a:off x="7992825" y="701569"/>
            <a:ext cx="5736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-GB" sz="7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23/10</a:t>
            </a:r>
            <a:endParaRPr sz="7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8" name="Google Shape;138;p32"/>
          <p:cNvCxnSpPr/>
          <p:nvPr/>
        </p:nvCxnSpPr>
        <p:spPr>
          <a:xfrm>
            <a:off x="5999390" y="597494"/>
            <a:ext cx="0" cy="40113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6470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ce67ab7edc_0_7"/>
          <p:cNvSpPr txBox="1"/>
          <p:nvPr/>
        </p:nvSpPr>
        <p:spPr>
          <a:xfrm>
            <a:off x="329821" y="309192"/>
            <a:ext cx="82569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30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5" name="Google Shape;255;g2ce67ab7edc_0_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58234" y="4529075"/>
            <a:ext cx="500827" cy="500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2ce67ab7edc_0_7"/>
          <p:cNvPicPr preferRelativeResize="0"/>
          <p:nvPr/>
        </p:nvPicPr>
        <p:blipFill rotWithShape="1">
          <a:blip r:embed="rId4">
            <a:alphaModFix/>
          </a:blip>
          <a:srcRect l="7860" r="6611"/>
          <a:stretch/>
        </p:blipFill>
        <p:spPr>
          <a:xfrm>
            <a:off x="4978838" y="4550417"/>
            <a:ext cx="529910" cy="458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g2ce67ab7edc_0_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71013" y="4617270"/>
            <a:ext cx="981767" cy="324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g2ce67ab7edc_0_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508748" y="4623873"/>
            <a:ext cx="1117208" cy="331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2ce67ab7edc_0_7"/>
          <p:cNvPicPr preferRelativeResize="0"/>
          <p:nvPr/>
        </p:nvPicPr>
        <p:blipFill rotWithShape="1">
          <a:blip r:embed="rId7">
            <a:alphaModFix/>
          </a:blip>
          <a:srcRect r="5105" b="-2648"/>
          <a:stretch/>
        </p:blipFill>
        <p:spPr>
          <a:xfrm>
            <a:off x="6625955" y="4603483"/>
            <a:ext cx="1345057" cy="35201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2ce67ab7edc_0_7"/>
          <p:cNvSpPr txBox="1"/>
          <p:nvPr/>
        </p:nvSpPr>
        <p:spPr>
          <a:xfrm>
            <a:off x="806625" y="1182966"/>
            <a:ext cx="7048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g2ce67ab7edc_0_7"/>
          <p:cNvSpPr txBox="1"/>
          <p:nvPr/>
        </p:nvSpPr>
        <p:spPr>
          <a:xfrm>
            <a:off x="492391" y="499319"/>
            <a:ext cx="8505000" cy="13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Release 2 - Sprint </a:t>
            </a:r>
            <a:r>
              <a:rPr lang="en-GB" sz="21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sz="21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JIRA view</a:t>
            </a:r>
            <a:endParaRPr sz="21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21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GB" sz="21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April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1</a:t>
            </a:r>
            <a:r>
              <a:rPr lang="en-GB" sz="21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 2024 to </a:t>
            </a:r>
            <a:r>
              <a:rPr lang="en-GB" sz="21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 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GB" sz="21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 2024</a:t>
            </a:r>
            <a:r>
              <a:rPr lang="en-GB" sz="21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700" b="1" i="0" u="none" strike="noStrike" cap="none">
              <a:solidFill>
                <a:srgbClr val="0000FF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5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5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g2ce67ab7edc_0_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03613" y="1235175"/>
            <a:ext cx="5882574" cy="318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ce67ab7edc_0_19"/>
          <p:cNvSpPr txBox="1"/>
          <p:nvPr/>
        </p:nvSpPr>
        <p:spPr>
          <a:xfrm>
            <a:off x="368896" y="309192"/>
            <a:ext cx="82569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30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8" name="Google Shape;268;g2ce67ab7edc_0_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58234" y="4529075"/>
            <a:ext cx="500827" cy="500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2ce67ab7edc_0_19"/>
          <p:cNvPicPr preferRelativeResize="0"/>
          <p:nvPr/>
        </p:nvPicPr>
        <p:blipFill rotWithShape="1">
          <a:blip r:embed="rId4">
            <a:alphaModFix/>
          </a:blip>
          <a:srcRect l="7860" r="6611"/>
          <a:stretch/>
        </p:blipFill>
        <p:spPr>
          <a:xfrm>
            <a:off x="4978838" y="4550417"/>
            <a:ext cx="529910" cy="458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g2ce67ab7edc_0_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71013" y="4617270"/>
            <a:ext cx="981767" cy="324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2ce67ab7edc_0_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508748" y="4623873"/>
            <a:ext cx="1117208" cy="331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g2ce67ab7edc_0_19"/>
          <p:cNvPicPr preferRelativeResize="0"/>
          <p:nvPr/>
        </p:nvPicPr>
        <p:blipFill rotWithShape="1">
          <a:blip r:embed="rId7">
            <a:alphaModFix/>
          </a:blip>
          <a:srcRect r="5105" b="-2648"/>
          <a:stretch/>
        </p:blipFill>
        <p:spPr>
          <a:xfrm>
            <a:off x="6625955" y="4603483"/>
            <a:ext cx="1345057" cy="352011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g2ce67ab7edc_0_19"/>
          <p:cNvSpPr txBox="1"/>
          <p:nvPr/>
        </p:nvSpPr>
        <p:spPr>
          <a:xfrm>
            <a:off x="806625" y="1182966"/>
            <a:ext cx="7048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g2ce67ab7edc_0_19"/>
          <p:cNvSpPr txBox="1"/>
          <p:nvPr/>
        </p:nvSpPr>
        <p:spPr>
          <a:xfrm>
            <a:off x="456144" y="545381"/>
            <a:ext cx="8505000" cy="3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21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Release 2 - Sprint 2  Goal </a:t>
            </a:r>
            <a:endParaRPr sz="21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21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March </a:t>
            </a:r>
            <a:r>
              <a:rPr lang="en-GB" sz="21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18th 2024 to April 12th 2024)</a:t>
            </a:r>
            <a:endParaRPr sz="2700" b="1" i="0" u="none" strike="noStrike" cap="none">
              <a:solidFill>
                <a:srgbClr val="0000FF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5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DESP Integration task</a:t>
            </a:r>
            <a:r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A session took place on Friday March 22nd, </a:t>
            </a:r>
            <a:r>
              <a:rPr lang="en-GB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option CI/CD is preferred</a:t>
            </a:r>
            <a:endParaRPr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Char char="○"/>
            </a:pPr>
            <a:r>
              <a:rPr lang="en-GB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IAM Integration </a:t>
            </a:r>
            <a:r>
              <a:rPr lang="en-GB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in progress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Integration trials with WeMet for forecasting results 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Focusing on integration process for the wind results and their presentation on HYREF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Preprocessing of the provided data for the SW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Integration trials: Data collection API with Quest production sites</a:t>
            </a:r>
            <a:endParaRPr sz="1400" b="0" i="0" u="none" strike="noStrike" cap="none">
              <a:solidFill>
                <a:srgbClr val="000000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 is done or is in progress under below areas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UI Wind design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DESP Integration task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Documentation for coding and environments (dev/OVH)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Wireframe designed to cover the business need to contribute to the scalability of the use Case until DESP services are published</a:t>
            </a:r>
            <a:endParaRPr/>
          </a:p>
          <a:p>
            <a: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○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Design of Hybrid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ce67ab7edc_0_30"/>
          <p:cNvSpPr txBox="1"/>
          <p:nvPr/>
        </p:nvSpPr>
        <p:spPr>
          <a:xfrm>
            <a:off x="329821" y="309192"/>
            <a:ext cx="82569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UI for Wind</a:t>
            </a:r>
            <a:endParaRPr sz="30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0" name="Google Shape;280;g2ce67ab7edc_0_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58234" y="4529075"/>
            <a:ext cx="500827" cy="500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g2ce67ab7edc_0_30"/>
          <p:cNvPicPr preferRelativeResize="0"/>
          <p:nvPr/>
        </p:nvPicPr>
        <p:blipFill rotWithShape="1">
          <a:blip r:embed="rId4">
            <a:alphaModFix/>
          </a:blip>
          <a:srcRect l="7860" r="6611"/>
          <a:stretch/>
        </p:blipFill>
        <p:spPr>
          <a:xfrm>
            <a:off x="4978838" y="4550417"/>
            <a:ext cx="529910" cy="458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2ce67ab7edc_0_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71013" y="4617270"/>
            <a:ext cx="981767" cy="324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g2ce67ab7edc_0_3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508748" y="4623873"/>
            <a:ext cx="1117208" cy="331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g2ce67ab7edc_0_30"/>
          <p:cNvPicPr preferRelativeResize="0"/>
          <p:nvPr/>
        </p:nvPicPr>
        <p:blipFill rotWithShape="1">
          <a:blip r:embed="rId7">
            <a:alphaModFix/>
          </a:blip>
          <a:srcRect r="5105" b="-2648"/>
          <a:stretch/>
        </p:blipFill>
        <p:spPr>
          <a:xfrm>
            <a:off x="6625955" y="4603483"/>
            <a:ext cx="1345057" cy="35201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2ce67ab7edc_0_30"/>
          <p:cNvSpPr txBox="1"/>
          <p:nvPr/>
        </p:nvSpPr>
        <p:spPr>
          <a:xfrm>
            <a:off x="806625" y="1182966"/>
            <a:ext cx="7048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6" name="Google Shape;286;g2ce67ab7edc_0_3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309135" y="742923"/>
            <a:ext cx="4298186" cy="374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g2ce67ab7edc_0_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72000" y="76200"/>
            <a:ext cx="6600001" cy="444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g2ce67ab7edc_0_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58234" y="4529075"/>
            <a:ext cx="500827" cy="500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g2ce67ab7edc_0_41"/>
          <p:cNvPicPr preferRelativeResize="0"/>
          <p:nvPr/>
        </p:nvPicPr>
        <p:blipFill rotWithShape="1">
          <a:blip r:embed="rId5">
            <a:alphaModFix/>
          </a:blip>
          <a:srcRect l="7860" r="6611"/>
          <a:stretch/>
        </p:blipFill>
        <p:spPr>
          <a:xfrm>
            <a:off x="4978838" y="4550417"/>
            <a:ext cx="529910" cy="458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g2ce67ab7edc_0_4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971013" y="4617270"/>
            <a:ext cx="981767" cy="324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g2ce67ab7edc_0_4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508748" y="4623873"/>
            <a:ext cx="1117208" cy="331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g2ce67ab7edc_0_41"/>
          <p:cNvPicPr preferRelativeResize="0"/>
          <p:nvPr/>
        </p:nvPicPr>
        <p:blipFill rotWithShape="1">
          <a:blip r:embed="rId8">
            <a:alphaModFix/>
          </a:blip>
          <a:srcRect r="5105" b="-2648"/>
          <a:stretch/>
        </p:blipFill>
        <p:spPr>
          <a:xfrm>
            <a:off x="6625955" y="4603483"/>
            <a:ext cx="1345057" cy="352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ce67ab7edc_7_0"/>
          <p:cNvSpPr txBox="1"/>
          <p:nvPr/>
        </p:nvSpPr>
        <p:spPr>
          <a:xfrm>
            <a:off x="368896" y="309192"/>
            <a:ext cx="82569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30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3" name="Google Shape;303;g2ce67ab7edc_7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58234" y="4529075"/>
            <a:ext cx="500827" cy="500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g2ce67ab7edc_7_0"/>
          <p:cNvPicPr preferRelativeResize="0"/>
          <p:nvPr/>
        </p:nvPicPr>
        <p:blipFill rotWithShape="1">
          <a:blip r:embed="rId4">
            <a:alphaModFix/>
          </a:blip>
          <a:srcRect l="7860" r="6611"/>
          <a:stretch/>
        </p:blipFill>
        <p:spPr>
          <a:xfrm>
            <a:off x="4978838" y="4550417"/>
            <a:ext cx="529910" cy="458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g2ce67ab7edc_7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971013" y="4617270"/>
            <a:ext cx="981767" cy="324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g2ce67ab7edc_7_0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508748" y="4623873"/>
            <a:ext cx="1117208" cy="331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g2ce67ab7edc_7_0"/>
          <p:cNvPicPr preferRelativeResize="0"/>
          <p:nvPr/>
        </p:nvPicPr>
        <p:blipFill rotWithShape="1">
          <a:blip r:embed="rId7">
            <a:alphaModFix/>
          </a:blip>
          <a:srcRect r="5105" b="-2648"/>
          <a:stretch/>
        </p:blipFill>
        <p:spPr>
          <a:xfrm>
            <a:off x="6625955" y="4603483"/>
            <a:ext cx="1345057" cy="352011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g2ce67ab7edc_7_0"/>
          <p:cNvSpPr txBox="1"/>
          <p:nvPr/>
        </p:nvSpPr>
        <p:spPr>
          <a:xfrm>
            <a:off x="806625" y="1182966"/>
            <a:ext cx="7048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g2ce67ab7edc_7_0"/>
          <p:cNvSpPr txBox="1"/>
          <p:nvPr/>
        </p:nvSpPr>
        <p:spPr>
          <a:xfrm>
            <a:off x="456144" y="545381"/>
            <a:ext cx="8505000" cy="22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GB" sz="21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Onboarding</a:t>
            </a:r>
            <a:endParaRPr sz="2700" b="1" i="0" u="none" strike="noStrike" cap="none">
              <a:solidFill>
                <a:srgbClr val="0000FF"/>
              </a:solidFill>
              <a:highlight>
                <a:srgbClr val="B6D7A8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5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DESP Integration task</a:t>
            </a:r>
            <a:r>
              <a:rPr lang="en-GB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A session took place on Friday March 22nd, </a:t>
            </a:r>
            <a:r>
              <a:rPr lang="en-GB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 option CI/CD is preferred</a:t>
            </a:r>
            <a:endParaRPr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</a:pPr>
            <a:r>
              <a:rPr lang="en-GB" sz="1300">
                <a:latin typeface="Calibri"/>
                <a:ea typeface="Calibri"/>
                <a:cs typeface="Calibri"/>
                <a:sym typeface="Calibri"/>
              </a:rPr>
              <a:t>IAM Integration is in progress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</a:pPr>
            <a:r>
              <a:rPr lang="en-GB" sz="1300">
                <a:latin typeface="Calibri"/>
                <a:ea typeface="Calibri"/>
                <a:cs typeface="Calibri"/>
                <a:sym typeface="Calibri"/>
              </a:rPr>
              <a:t>DESP Credentials for IVV and E2E Administration console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</a:pPr>
            <a:r>
              <a:rPr lang="en-GB" sz="1300">
                <a:latin typeface="Calibri"/>
                <a:ea typeface="Calibri"/>
                <a:cs typeface="Calibri"/>
                <a:sym typeface="Calibri"/>
              </a:rPr>
              <a:t>OVH Cloud resources sizing for the DRE Use case sent to Serco. Waiting the access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</a:pPr>
            <a:r>
              <a:rPr lang="en-GB" sz="1300">
                <a:latin typeface="Calibri"/>
                <a:ea typeface="Calibri"/>
                <a:cs typeface="Calibri"/>
                <a:sym typeface="Calibri"/>
              </a:rPr>
              <a:t>GitLab waiting access when ready</a:t>
            </a:r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Char char="●"/>
            </a:pPr>
            <a:r>
              <a:rPr lang="en-GB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Working on documentation for dev environment &amp; OVH environment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39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254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lang="en-GB" sz="1400" b="0" i="0" u="sng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Update DRE Use Case JIRA Onboarding Project</a:t>
            </a:r>
            <a:endParaRPr sz="1400" b="0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0" name="Google Shape;310;g2ce67ab7edc_7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12150" y="2877275"/>
            <a:ext cx="3288326" cy="15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b1333ca348_0_2"/>
          <p:cNvSpPr txBox="1"/>
          <p:nvPr/>
        </p:nvSpPr>
        <p:spPr>
          <a:xfrm>
            <a:off x="329821" y="309192"/>
            <a:ext cx="82569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GB" sz="21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Summary of outreach activities – KO+</a:t>
            </a:r>
            <a:r>
              <a:rPr lang="en-GB" sz="21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30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2b1333ca348_0_2"/>
          <p:cNvSpPr txBox="1"/>
          <p:nvPr/>
        </p:nvSpPr>
        <p:spPr>
          <a:xfrm>
            <a:off x="329821" y="917563"/>
            <a:ext cx="8335200" cy="1977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Regarding IGARSS and EGU 2024:</a:t>
            </a:r>
            <a:endParaRPr sz="1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5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GB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Poster </a:t>
            </a:r>
            <a:r>
              <a:rPr lang="en-GB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presented during EGU 2024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5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-GB" sz="1400" b="1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IGARSS</a:t>
            </a:r>
            <a:r>
              <a:rPr lang="en-GB" sz="1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-GB" sz="14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Paper #1219: Destination Renewable Energy: A Renewable Energy application based on Destination Earth Initiative data and platforms </a:t>
            </a:r>
            <a:r>
              <a:rPr lang="en-GB"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(CCS.28: Copernicus and Destine Platform Ecosystem Opportunities): </a:t>
            </a:r>
            <a:r>
              <a:rPr lang="en-GB" sz="1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Accepted. Oral presentation to be prepared.</a:t>
            </a:r>
            <a:endParaRPr sz="1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743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016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g2b1333ca348_0_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71013" y="4617270"/>
            <a:ext cx="981767" cy="324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2b1333ca348_0_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08748" y="4623873"/>
            <a:ext cx="1117208" cy="331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2b1333ca348_0_2"/>
          <p:cNvPicPr preferRelativeResize="0"/>
          <p:nvPr/>
        </p:nvPicPr>
        <p:blipFill rotWithShape="1">
          <a:blip r:embed="rId5">
            <a:alphaModFix/>
          </a:blip>
          <a:srcRect r="5104" b="-2646"/>
          <a:stretch/>
        </p:blipFill>
        <p:spPr>
          <a:xfrm>
            <a:off x="6625955" y="4603483"/>
            <a:ext cx="1345057" cy="352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g2b1333ca348_0_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458234" y="4529075"/>
            <a:ext cx="500827" cy="500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2b1333ca348_0_2"/>
          <p:cNvPicPr preferRelativeResize="0"/>
          <p:nvPr/>
        </p:nvPicPr>
        <p:blipFill rotWithShape="1">
          <a:blip r:embed="rId7">
            <a:alphaModFix/>
          </a:blip>
          <a:srcRect l="7860" r="6611"/>
          <a:stretch/>
        </p:blipFill>
        <p:spPr>
          <a:xfrm>
            <a:off x="4978838" y="4550417"/>
            <a:ext cx="529910" cy="458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g2978f0aaf7e_2_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1287"/>
            <a:ext cx="9143999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317" name="Google Shape;317;g2978f0aaf7e_2_14"/>
          <p:cNvSpPr txBox="1"/>
          <p:nvPr/>
        </p:nvSpPr>
        <p:spPr>
          <a:xfrm>
            <a:off x="2742327" y="549362"/>
            <a:ext cx="33315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lang="en-GB" sz="27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383</Words>
  <Application>Microsoft Macintosh PowerPoint</Application>
  <PresentationFormat>On-screen Show (16:9)</PresentationFormat>
  <Paragraphs>58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Noto Sans Symbols</vt:lpstr>
      <vt:lpstr>Office Theme</vt:lpstr>
      <vt:lpstr>3rd &amp; 4th Project Progress Meeting 22 April 2024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3rd &amp; 4th Project Progress Meeting 22 April 2024 </dc:title>
  <dc:creator>Dorella Papadopoulou</dc:creator>
  <cp:lastModifiedBy>Microsoft Office User</cp:lastModifiedBy>
  <cp:revision>1</cp:revision>
  <dcterms:created xsi:type="dcterms:W3CDTF">2023-10-23T06:21:27Z</dcterms:created>
  <dcterms:modified xsi:type="dcterms:W3CDTF">2024-04-26T06:52:04Z</dcterms:modified>
</cp:coreProperties>
</file>